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4D0EBA-6189-4372-87A7-A3B70ECFD8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9350894">
            <a:off x="8238836" y="4131076"/>
            <a:ext cx="2865333" cy="1644451"/>
          </a:xfrm>
        </p:spPr>
        <p:txBody>
          <a:bodyPr>
            <a:normAutofit/>
          </a:bodyPr>
          <a:lstStyle/>
          <a:p>
            <a:r>
              <a:rPr lang="de-DE" dirty="0">
                <a:latin typeface="+mn-lt"/>
              </a:rPr>
              <a:t>Keine </a:t>
            </a:r>
            <a:br>
              <a:rPr lang="de-DE" dirty="0">
                <a:latin typeface="+mn-lt"/>
              </a:rPr>
            </a:br>
            <a:r>
              <a:rPr lang="de-DE" dirty="0">
                <a:solidFill>
                  <a:schemeClr val="tx1"/>
                </a:solidFill>
                <a:latin typeface="+mn-lt"/>
              </a:rPr>
              <a:t>Gewalt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D8FC7CA-7080-4B54-BC68-3AFFE369B6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275945">
            <a:off x="3370338" y="2273393"/>
            <a:ext cx="4729018" cy="2430602"/>
          </a:xfrm>
        </p:spPr>
        <p:txBody>
          <a:bodyPr>
            <a:normAutofit/>
          </a:bodyPr>
          <a:lstStyle/>
          <a:p>
            <a:r>
              <a:rPr lang="de-DE" sz="2000" dirty="0"/>
              <a:t>„Wo stehst Du? </a:t>
            </a:r>
          </a:p>
          <a:p>
            <a:r>
              <a:rPr lang="de-DE" sz="2000" dirty="0"/>
              <a:t>Finde Deinen Standpunkt auf der Linie. </a:t>
            </a:r>
          </a:p>
          <a:p>
            <a:r>
              <a:rPr lang="de-DE" sz="2000" dirty="0"/>
              <a:t>Stell Dich dahin, wo Du denkst. </a:t>
            </a:r>
          </a:p>
          <a:p>
            <a:r>
              <a:rPr lang="de-DE" sz="2000" dirty="0"/>
              <a:t>Und begründe deinen Standpunkt!“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F6AD541-DE04-4236-B55E-6B3D60CDC6E9}"/>
              </a:ext>
            </a:extLst>
          </p:cNvPr>
          <p:cNvSpPr txBox="1">
            <a:spLocks/>
          </p:cNvSpPr>
          <p:nvPr/>
        </p:nvSpPr>
        <p:spPr>
          <a:xfrm rot="19075647">
            <a:off x="498472" y="652546"/>
            <a:ext cx="2290910" cy="892425"/>
          </a:xfrm>
          <a:prstGeom prst="rect">
            <a:avLst/>
          </a:prstGeom>
        </p:spPr>
        <p:txBody>
          <a:bodyPr vert="horz" lIns="228600" tIns="228600" rIns="228600" bIns="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4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solidFill>
                  <a:schemeClr val="tx1"/>
                </a:solidFill>
                <a:latin typeface="+mn-lt"/>
              </a:rPr>
              <a:t>Gewalt</a:t>
            </a:r>
          </a:p>
        </p:txBody>
      </p:sp>
      <p:sp>
        <p:nvSpPr>
          <p:cNvPr id="5" name="Bogen 4">
            <a:extLst>
              <a:ext uri="{FF2B5EF4-FFF2-40B4-BE49-F238E27FC236}">
                <a16:creationId xmlns:a16="http://schemas.microsoft.com/office/drawing/2014/main" id="{AC8496F1-05C4-4660-BF3A-132F2F5BC0BD}"/>
              </a:ext>
            </a:extLst>
          </p:cNvPr>
          <p:cNvSpPr/>
          <p:nvPr/>
        </p:nvSpPr>
        <p:spPr>
          <a:xfrm>
            <a:off x="1976582" y="1542473"/>
            <a:ext cx="6733309" cy="332509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Bogen 7">
            <a:extLst>
              <a:ext uri="{FF2B5EF4-FFF2-40B4-BE49-F238E27FC236}">
                <a16:creationId xmlns:a16="http://schemas.microsoft.com/office/drawing/2014/main" id="{F2081A42-8C77-4E7F-B93B-BD3FAE88B02E}"/>
              </a:ext>
            </a:extLst>
          </p:cNvPr>
          <p:cNvSpPr/>
          <p:nvPr/>
        </p:nvSpPr>
        <p:spPr>
          <a:xfrm rot="667295">
            <a:off x="-937491" y="1173019"/>
            <a:ext cx="10557164" cy="5301672"/>
          </a:xfrm>
          <a:prstGeom prst="arc">
            <a:avLst>
              <a:gd name="adj1" fmla="val 13282104"/>
              <a:gd name="adj2" fmla="val 21405451"/>
            </a:avLst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1964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7E86C5-709B-4309-8F69-248184EE4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2" y="2349925"/>
            <a:ext cx="3591004" cy="2456442"/>
          </a:xfrm>
        </p:spPr>
        <p:txBody>
          <a:bodyPr>
            <a:noAutofit/>
          </a:bodyPr>
          <a:lstStyle/>
          <a:p>
            <a:r>
              <a:rPr lang="de-DE" sz="3200" dirty="0"/>
              <a:t>Finde Deinen Standpunkt. Und höre dem anderen zu. Diskutiert eure unterschiedlichen Ansichten.</a:t>
            </a: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0DDA6669-8268-4999-A573-D005FC661335}"/>
              </a:ext>
            </a:extLst>
          </p:cNvPr>
          <p:cNvSpPr txBox="1">
            <a:spLocks/>
          </p:cNvSpPr>
          <p:nvPr/>
        </p:nvSpPr>
        <p:spPr>
          <a:xfrm>
            <a:off x="341745" y="1607127"/>
            <a:ext cx="4341091" cy="674255"/>
          </a:xfrm>
          <a:prstGeom prst="rect">
            <a:avLst/>
          </a:prstGeom>
        </p:spPr>
        <p:txBody>
          <a:bodyPr vert="horz" lIns="228600" tIns="228600" rIns="228600" bIns="228600" rtlCol="0" anchor="ctr">
            <a:no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Wie stehst Du dazu?</a:t>
            </a:r>
          </a:p>
        </p:txBody>
      </p:sp>
    </p:spTree>
    <p:extLst>
      <p:ext uri="{BB962C8B-B14F-4D97-AF65-F5344CB8AC3E}">
        <p14:creationId xmlns:p14="http://schemas.microsoft.com/office/powerpoint/2010/main" val="3271842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4D0EBA-6189-4372-87A7-A3B70ECFD8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9350894">
            <a:off x="8238836" y="4131076"/>
            <a:ext cx="2865333" cy="1644451"/>
          </a:xfrm>
        </p:spPr>
        <p:txBody>
          <a:bodyPr>
            <a:normAutofit/>
          </a:bodyPr>
          <a:lstStyle/>
          <a:p>
            <a:r>
              <a:rPr lang="de-DE" dirty="0">
                <a:latin typeface="+mn-lt"/>
              </a:rPr>
              <a:t>Keine </a:t>
            </a:r>
            <a:br>
              <a:rPr lang="de-DE" dirty="0">
                <a:latin typeface="+mn-lt"/>
              </a:rPr>
            </a:br>
            <a:r>
              <a:rPr lang="de-DE" dirty="0">
                <a:solidFill>
                  <a:schemeClr val="tx1"/>
                </a:solidFill>
                <a:latin typeface="+mn-lt"/>
              </a:rPr>
              <a:t>Gewalt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D8FC7CA-7080-4B54-BC68-3AFFE369B6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275945">
            <a:off x="3387030" y="2274063"/>
            <a:ext cx="4729018" cy="2014243"/>
          </a:xfrm>
        </p:spPr>
        <p:txBody>
          <a:bodyPr>
            <a:normAutofit/>
          </a:bodyPr>
          <a:lstStyle/>
          <a:p>
            <a:r>
              <a:rPr lang="de-DE" dirty="0"/>
              <a:t>Gewalt oder keine Gewalt.</a:t>
            </a:r>
          </a:p>
          <a:p>
            <a:r>
              <a:rPr lang="de-DE" dirty="0"/>
              <a:t>„Wo stehst Du?“ </a:t>
            </a:r>
          </a:p>
          <a:p>
            <a:pPr marL="342900" indent="-342900">
              <a:buAutoNum type="arabicPeriod"/>
            </a:pPr>
            <a:r>
              <a:rPr lang="de-DE" sz="2400" dirty="0"/>
              <a:t>1. ein Profiboxer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F6AD541-DE04-4236-B55E-6B3D60CDC6E9}"/>
              </a:ext>
            </a:extLst>
          </p:cNvPr>
          <p:cNvSpPr txBox="1">
            <a:spLocks/>
          </p:cNvSpPr>
          <p:nvPr/>
        </p:nvSpPr>
        <p:spPr>
          <a:xfrm rot="19075647">
            <a:off x="498472" y="652546"/>
            <a:ext cx="2290910" cy="892425"/>
          </a:xfrm>
          <a:prstGeom prst="rect">
            <a:avLst/>
          </a:prstGeom>
        </p:spPr>
        <p:txBody>
          <a:bodyPr vert="horz" lIns="228600" tIns="228600" rIns="228600" bIns="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4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solidFill>
                  <a:schemeClr val="tx1"/>
                </a:solidFill>
                <a:latin typeface="+mn-lt"/>
              </a:rPr>
              <a:t>Gewalt</a:t>
            </a:r>
          </a:p>
        </p:txBody>
      </p:sp>
      <p:sp>
        <p:nvSpPr>
          <p:cNvPr id="5" name="Bogen 4">
            <a:extLst>
              <a:ext uri="{FF2B5EF4-FFF2-40B4-BE49-F238E27FC236}">
                <a16:creationId xmlns:a16="http://schemas.microsoft.com/office/drawing/2014/main" id="{AC8496F1-05C4-4660-BF3A-132F2F5BC0BD}"/>
              </a:ext>
            </a:extLst>
          </p:cNvPr>
          <p:cNvSpPr/>
          <p:nvPr/>
        </p:nvSpPr>
        <p:spPr>
          <a:xfrm>
            <a:off x="1976582" y="1542473"/>
            <a:ext cx="6733309" cy="332509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Bogen 7">
            <a:extLst>
              <a:ext uri="{FF2B5EF4-FFF2-40B4-BE49-F238E27FC236}">
                <a16:creationId xmlns:a16="http://schemas.microsoft.com/office/drawing/2014/main" id="{F2081A42-8C77-4E7F-B93B-BD3FAE88B02E}"/>
              </a:ext>
            </a:extLst>
          </p:cNvPr>
          <p:cNvSpPr/>
          <p:nvPr/>
        </p:nvSpPr>
        <p:spPr>
          <a:xfrm rot="667295">
            <a:off x="-937491" y="1173019"/>
            <a:ext cx="10557164" cy="5301672"/>
          </a:xfrm>
          <a:prstGeom prst="arc">
            <a:avLst>
              <a:gd name="adj1" fmla="val 13282104"/>
              <a:gd name="adj2" fmla="val 21405451"/>
            </a:avLst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5269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4D0EBA-6189-4372-87A7-A3B70ECFD8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9350894">
            <a:off x="8238836" y="4131076"/>
            <a:ext cx="2865333" cy="1644451"/>
          </a:xfrm>
        </p:spPr>
        <p:txBody>
          <a:bodyPr>
            <a:normAutofit/>
          </a:bodyPr>
          <a:lstStyle/>
          <a:p>
            <a:r>
              <a:rPr lang="de-DE" dirty="0">
                <a:latin typeface="+mn-lt"/>
              </a:rPr>
              <a:t>Keine </a:t>
            </a:r>
            <a:br>
              <a:rPr lang="de-DE" dirty="0">
                <a:latin typeface="+mn-lt"/>
              </a:rPr>
            </a:br>
            <a:r>
              <a:rPr lang="de-DE" dirty="0">
                <a:solidFill>
                  <a:schemeClr val="tx1"/>
                </a:solidFill>
                <a:latin typeface="+mn-lt"/>
              </a:rPr>
              <a:t>Gewalt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D8FC7CA-7080-4B54-BC68-3AFFE369B6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275945">
            <a:off x="3387030" y="2274063"/>
            <a:ext cx="4729018" cy="2014243"/>
          </a:xfrm>
        </p:spPr>
        <p:txBody>
          <a:bodyPr>
            <a:normAutofit/>
          </a:bodyPr>
          <a:lstStyle/>
          <a:p>
            <a:r>
              <a:rPr lang="de-DE" dirty="0"/>
              <a:t>Gewalt oder keine Gewalt.</a:t>
            </a:r>
          </a:p>
          <a:p>
            <a:r>
              <a:rPr lang="de-DE" dirty="0"/>
              <a:t>„Wo stehst Du?“ </a:t>
            </a:r>
          </a:p>
          <a:p>
            <a:pPr marL="342900" indent="-342900">
              <a:buAutoNum type="arabicPeriod"/>
            </a:pPr>
            <a:r>
              <a:rPr lang="de-DE" sz="2400" dirty="0"/>
              <a:t>2. Ein Demonstrant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F6AD541-DE04-4236-B55E-6B3D60CDC6E9}"/>
              </a:ext>
            </a:extLst>
          </p:cNvPr>
          <p:cNvSpPr txBox="1">
            <a:spLocks/>
          </p:cNvSpPr>
          <p:nvPr/>
        </p:nvSpPr>
        <p:spPr>
          <a:xfrm rot="19075647">
            <a:off x="498472" y="652546"/>
            <a:ext cx="2290910" cy="892425"/>
          </a:xfrm>
          <a:prstGeom prst="rect">
            <a:avLst/>
          </a:prstGeom>
        </p:spPr>
        <p:txBody>
          <a:bodyPr vert="horz" lIns="228600" tIns="228600" rIns="228600" bIns="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4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solidFill>
                  <a:schemeClr val="tx1"/>
                </a:solidFill>
                <a:latin typeface="+mn-lt"/>
              </a:rPr>
              <a:t>Gewalt</a:t>
            </a:r>
          </a:p>
        </p:txBody>
      </p:sp>
      <p:sp>
        <p:nvSpPr>
          <p:cNvPr id="5" name="Bogen 4">
            <a:extLst>
              <a:ext uri="{FF2B5EF4-FFF2-40B4-BE49-F238E27FC236}">
                <a16:creationId xmlns:a16="http://schemas.microsoft.com/office/drawing/2014/main" id="{AC8496F1-05C4-4660-BF3A-132F2F5BC0BD}"/>
              </a:ext>
            </a:extLst>
          </p:cNvPr>
          <p:cNvSpPr/>
          <p:nvPr/>
        </p:nvSpPr>
        <p:spPr>
          <a:xfrm>
            <a:off x="1976582" y="1542473"/>
            <a:ext cx="6733309" cy="332509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Bogen 7">
            <a:extLst>
              <a:ext uri="{FF2B5EF4-FFF2-40B4-BE49-F238E27FC236}">
                <a16:creationId xmlns:a16="http://schemas.microsoft.com/office/drawing/2014/main" id="{F2081A42-8C77-4E7F-B93B-BD3FAE88B02E}"/>
              </a:ext>
            </a:extLst>
          </p:cNvPr>
          <p:cNvSpPr/>
          <p:nvPr/>
        </p:nvSpPr>
        <p:spPr>
          <a:xfrm rot="667295">
            <a:off x="-937491" y="1173019"/>
            <a:ext cx="10557164" cy="5301672"/>
          </a:xfrm>
          <a:prstGeom prst="arc">
            <a:avLst>
              <a:gd name="adj1" fmla="val 13282104"/>
              <a:gd name="adj2" fmla="val 21405451"/>
            </a:avLst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97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4D0EBA-6189-4372-87A7-A3B70ECFD8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9350894">
            <a:off x="8238836" y="4131076"/>
            <a:ext cx="2865333" cy="1644451"/>
          </a:xfrm>
        </p:spPr>
        <p:txBody>
          <a:bodyPr>
            <a:normAutofit/>
          </a:bodyPr>
          <a:lstStyle/>
          <a:p>
            <a:r>
              <a:rPr lang="de-DE" dirty="0">
                <a:latin typeface="+mn-lt"/>
              </a:rPr>
              <a:t>Keine </a:t>
            </a:r>
            <a:br>
              <a:rPr lang="de-DE" dirty="0">
                <a:latin typeface="+mn-lt"/>
              </a:rPr>
            </a:br>
            <a:r>
              <a:rPr lang="de-DE" dirty="0">
                <a:solidFill>
                  <a:schemeClr val="tx1"/>
                </a:solidFill>
                <a:latin typeface="+mn-lt"/>
              </a:rPr>
              <a:t>Gewalt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D8FC7CA-7080-4B54-BC68-3AFFE369B6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275945">
            <a:off x="3387030" y="2274063"/>
            <a:ext cx="4729018" cy="2014243"/>
          </a:xfrm>
        </p:spPr>
        <p:txBody>
          <a:bodyPr>
            <a:normAutofit/>
          </a:bodyPr>
          <a:lstStyle/>
          <a:p>
            <a:r>
              <a:rPr lang="de-DE" dirty="0"/>
              <a:t>Gewalt oder keine Gewalt.</a:t>
            </a:r>
          </a:p>
          <a:p>
            <a:r>
              <a:rPr lang="de-DE" dirty="0"/>
              <a:t>„Wo stehst Du?“ </a:t>
            </a:r>
          </a:p>
          <a:p>
            <a:pPr marL="342900" indent="-342900">
              <a:buAutoNum type="arabicPeriod"/>
            </a:pPr>
            <a:r>
              <a:rPr lang="de-DE" sz="2400" dirty="0"/>
              <a:t>3. ein Tierfreund, der die Fensterscheibe einer Fleischerei einschlägt.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F6AD541-DE04-4236-B55E-6B3D60CDC6E9}"/>
              </a:ext>
            </a:extLst>
          </p:cNvPr>
          <p:cNvSpPr txBox="1">
            <a:spLocks/>
          </p:cNvSpPr>
          <p:nvPr/>
        </p:nvSpPr>
        <p:spPr>
          <a:xfrm rot="19075647">
            <a:off x="498472" y="652546"/>
            <a:ext cx="2290910" cy="892425"/>
          </a:xfrm>
          <a:prstGeom prst="rect">
            <a:avLst/>
          </a:prstGeom>
        </p:spPr>
        <p:txBody>
          <a:bodyPr vert="horz" lIns="228600" tIns="228600" rIns="228600" bIns="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4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solidFill>
                  <a:schemeClr val="tx1"/>
                </a:solidFill>
                <a:latin typeface="+mn-lt"/>
              </a:rPr>
              <a:t>Gewalt</a:t>
            </a:r>
          </a:p>
        </p:txBody>
      </p:sp>
      <p:sp>
        <p:nvSpPr>
          <p:cNvPr id="5" name="Bogen 4">
            <a:extLst>
              <a:ext uri="{FF2B5EF4-FFF2-40B4-BE49-F238E27FC236}">
                <a16:creationId xmlns:a16="http://schemas.microsoft.com/office/drawing/2014/main" id="{AC8496F1-05C4-4660-BF3A-132F2F5BC0BD}"/>
              </a:ext>
            </a:extLst>
          </p:cNvPr>
          <p:cNvSpPr/>
          <p:nvPr/>
        </p:nvSpPr>
        <p:spPr>
          <a:xfrm>
            <a:off x="1976582" y="1542473"/>
            <a:ext cx="6733309" cy="332509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Bogen 7">
            <a:extLst>
              <a:ext uri="{FF2B5EF4-FFF2-40B4-BE49-F238E27FC236}">
                <a16:creationId xmlns:a16="http://schemas.microsoft.com/office/drawing/2014/main" id="{F2081A42-8C77-4E7F-B93B-BD3FAE88B02E}"/>
              </a:ext>
            </a:extLst>
          </p:cNvPr>
          <p:cNvSpPr/>
          <p:nvPr/>
        </p:nvSpPr>
        <p:spPr>
          <a:xfrm rot="667295">
            <a:off x="-937491" y="1173019"/>
            <a:ext cx="10557164" cy="5301672"/>
          </a:xfrm>
          <a:prstGeom prst="arc">
            <a:avLst>
              <a:gd name="adj1" fmla="val 13282104"/>
              <a:gd name="adj2" fmla="val 21405451"/>
            </a:avLst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1334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4D0EBA-6189-4372-87A7-A3B70ECFD8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9350894">
            <a:off x="8238836" y="4131076"/>
            <a:ext cx="2865333" cy="1644451"/>
          </a:xfrm>
        </p:spPr>
        <p:txBody>
          <a:bodyPr>
            <a:normAutofit/>
          </a:bodyPr>
          <a:lstStyle/>
          <a:p>
            <a:r>
              <a:rPr lang="de-DE" dirty="0">
                <a:latin typeface="+mn-lt"/>
              </a:rPr>
              <a:t>Keine </a:t>
            </a:r>
            <a:br>
              <a:rPr lang="de-DE" dirty="0">
                <a:latin typeface="+mn-lt"/>
              </a:rPr>
            </a:br>
            <a:r>
              <a:rPr lang="de-DE" dirty="0">
                <a:solidFill>
                  <a:schemeClr val="tx1"/>
                </a:solidFill>
                <a:latin typeface="+mn-lt"/>
              </a:rPr>
              <a:t>Gewalt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D8FC7CA-7080-4B54-BC68-3AFFE369B6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275945">
            <a:off x="3387030" y="2274063"/>
            <a:ext cx="4729018" cy="2014243"/>
          </a:xfrm>
        </p:spPr>
        <p:txBody>
          <a:bodyPr>
            <a:normAutofit/>
          </a:bodyPr>
          <a:lstStyle/>
          <a:p>
            <a:r>
              <a:rPr lang="de-DE" dirty="0"/>
              <a:t>Gewalt oder keine Gewalt.</a:t>
            </a:r>
          </a:p>
          <a:p>
            <a:r>
              <a:rPr lang="de-DE" dirty="0"/>
              <a:t>„Wo stehst Du?“ </a:t>
            </a:r>
          </a:p>
          <a:p>
            <a:pPr marL="342900" indent="-342900">
              <a:buAutoNum type="arabicPeriod"/>
            </a:pPr>
            <a:r>
              <a:rPr lang="de-DE" sz="2400" dirty="0"/>
              <a:t>4. ein Vater, der seinem Kind wegen schlechtem Benehmen einen Klaps gibt.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F6AD541-DE04-4236-B55E-6B3D60CDC6E9}"/>
              </a:ext>
            </a:extLst>
          </p:cNvPr>
          <p:cNvSpPr txBox="1">
            <a:spLocks/>
          </p:cNvSpPr>
          <p:nvPr/>
        </p:nvSpPr>
        <p:spPr>
          <a:xfrm rot="19075647">
            <a:off x="498472" y="652546"/>
            <a:ext cx="2290910" cy="892425"/>
          </a:xfrm>
          <a:prstGeom prst="rect">
            <a:avLst/>
          </a:prstGeom>
        </p:spPr>
        <p:txBody>
          <a:bodyPr vert="horz" lIns="228600" tIns="228600" rIns="228600" bIns="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4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solidFill>
                  <a:schemeClr val="tx1"/>
                </a:solidFill>
                <a:latin typeface="+mn-lt"/>
              </a:rPr>
              <a:t>Gewalt</a:t>
            </a:r>
          </a:p>
        </p:txBody>
      </p:sp>
      <p:sp>
        <p:nvSpPr>
          <p:cNvPr id="5" name="Bogen 4">
            <a:extLst>
              <a:ext uri="{FF2B5EF4-FFF2-40B4-BE49-F238E27FC236}">
                <a16:creationId xmlns:a16="http://schemas.microsoft.com/office/drawing/2014/main" id="{AC8496F1-05C4-4660-BF3A-132F2F5BC0BD}"/>
              </a:ext>
            </a:extLst>
          </p:cNvPr>
          <p:cNvSpPr/>
          <p:nvPr/>
        </p:nvSpPr>
        <p:spPr>
          <a:xfrm>
            <a:off x="1976582" y="1542473"/>
            <a:ext cx="6733309" cy="332509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Bogen 7">
            <a:extLst>
              <a:ext uri="{FF2B5EF4-FFF2-40B4-BE49-F238E27FC236}">
                <a16:creationId xmlns:a16="http://schemas.microsoft.com/office/drawing/2014/main" id="{F2081A42-8C77-4E7F-B93B-BD3FAE88B02E}"/>
              </a:ext>
            </a:extLst>
          </p:cNvPr>
          <p:cNvSpPr/>
          <p:nvPr/>
        </p:nvSpPr>
        <p:spPr>
          <a:xfrm rot="667295">
            <a:off x="-937491" y="1173019"/>
            <a:ext cx="10557164" cy="5301672"/>
          </a:xfrm>
          <a:prstGeom prst="arc">
            <a:avLst>
              <a:gd name="adj1" fmla="val 13282104"/>
              <a:gd name="adj2" fmla="val 21405451"/>
            </a:avLst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5067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4D0EBA-6189-4372-87A7-A3B70ECFD8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9350894">
            <a:off x="8238836" y="4131076"/>
            <a:ext cx="2865333" cy="1644451"/>
          </a:xfrm>
        </p:spPr>
        <p:txBody>
          <a:bodyPr>
            <a:normAutofit/>
          </a:bodyPr>
          <a:lstStyle/>
          <a:p>
            <a:r>
              <a:rPr lang="de-DE" dirty="0">
                <a:latin typeface="+mn-lt"/>
              </a:rPr>
              <a:t>Keine </a:t>
            </a:r>
            <a:br>
              <a:rPr lang="de-DE" dirty="0">
                <a:latin typeface="+mn-lt"/>
              </a:rPr>
            </a:br>
            <a:r>
              <a:rPr lang="de-DE" dirty="0">
                <a:solidFill>
                  <a:schemeClr val="tx1"/>
                </a:solidFill>
                <a:latin typeface="+mn-lt"/>
              </a:rPr>
              <a:t>Gewalt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D8FC7CA-7080-4B54-BC68-3AFFE369B6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275945">
            <a:off x="3387030" y="2274063"/>
            <a:ext cx="4729018" cy="2014243"/>
          </a:xfrm>
        </p:spPr>
        <p:txBody>
          <a:bodyPr>
            <a:normAutofit/>
          </a:bodyPr>
          <a:lstStyle/>
          <a:p>
            <a:r>
              <a:rPr lang="de-DE" dirty="0"/>
              <a:t>Gewalt oder keine Gewalt.</a:t>
            </a:r>
          </a:p>
          <a:p>
            <a:r>
              <a:rPr lang="de-DE" dirty="0"/>
              <a:t>„Wo stehst Du?“ </a:t>
            </a:r>
          </a:p>
          <a:p>
            <a:pPr marL="342900" indent="-342900">
              <a:buAutoNum type="arabicPeriod"/>
            </a:pPr>
            <a:r>
              <a:rPr lang="de-DE" sz="2400" dirty="0"/>
              <a:t>5. ein Mädchen klaut aus der Klassenkasse 5 €</a:t>
            </a:r>
            <a:r>
              <a:rPr lang="de-DE" sz="2400" dirty="0" err="1"/>
              <a:t>uro</a:t>
            </a:r>
            <a:r>
              <a:rPr lang="de-DE" sz="2400" dirty="0"/>
              <a:t>.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F6AD541-DE04-4236-B55E-6B3D60CDC6E9}"/>
              </a:ext>
            </a:extLst>
          </p:cNvPr>
          <p:cNvSpPr txBox="1">
            <a:spLocks/>
          </p:cNvSpPr>
          <p:nvPr/>
        </p:nvSpPr>
        <p:spPr>
          <a:xfrm rot="19075647">
            <a:off x="498472" y="652546"/>
            <a:ext cx="2290910" cy="892425"/>
          </a:xfrm>
          <a:prstGeom prst="rect">
            <a:avLst/>
          </a:prstGeom>
        </p:spPr>
        <p:txBody>
          <a:bodyPr vert="horz" lIns="228600" tIns="228600" rIns="228600" bIns="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4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solidFill>
                  <a:schemeClr val="tx1"/>
                </a:solidFill>
                <a:latin typeface="+mn-lt"/>
              </a:rPr>
              <a:t>Gewalt</a:t>
            </a:r>
          </a:p>
        </p:txBody>
      </p:sp>
      <p:sp>
        <p:nvSpPr>
          <p:cNvPr id="5" name="Bogen 4">
            <a:extLst>
              <a:ext uri="{FF2B5EF4-FFF2-40B4-BE49-F238E27FC236}">
                <a16:creationId xmlns:a16="http://schemas.microsoft.com/office/drawing/2014/main" id="{AC8496F1-05C4-4660-BF3A-132F2F5BC0BD}"/>
              </a:ext>
            </a:extLst>
          </p:cNvPr>
          <p:cNvSpPr/>
          <p:nvPr/>
        </p:nvSpPr>
        <p:spPr>
          <a:xfrm>
            <a:off x="1976582" y="1542473"/>
            <a:ext cx="6733309" cy="332509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Bogen 7">
            <a:extLst>
              <a:ext uri="{FF2B5EF4-FFF2-40B4-BE49-F238E27FC236}">
                <a16:creationId xmlns:a16="http://schemas.microsoft.com/office/drawing/2014/main" id="{F2081A42-8C77-4E7F-B93B-BD3FAE88B02E}"/>
              </a:ext>
            </a:extLst>
          </p:cNvPr>
          <p:cNvSpPr/>
          <p:nvPr/>
        </p:nvSpPr>
        <p:spPr>
          <a:xfrm rot="667295">
            <a:off x="-937491" y="1173019"/>
            <a:ext cx="10557164" cy="5301672"/>
          </a:xfrm>
          <a:prstGeom prst="arc">
            <a:avLst>
              <a:gd name="adj1" fmla="val 13282104"/>
              <a:gd name="adj2" fmla="val 21405451"/>
            </a:avLst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2168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4D0EBA-6189-4372-87A7-A3B70ECFD8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9350894">
            <a:off x="8238836" y="4131076"/>
            <a:ext cx="2865333" cy="1644451"/>
          </a:xfrm>
        </p:spPr>
        <p:txBody>
          <a:bodyPr>
            <a:normAutofit/>
          </a:bodyPr>
          <a:lstStyle/>
          <a:p>
            <a:r>
              <a:rPr lang="de-DE" dirty="0">
                <a:latin typeface="+mn-lt"/>
              </a:rPr>
              <a:t>Keine </a:t>
            </a:r>
            <a:br>
              <a:rPr lang="de-DE" dirty="0">
                <a:latin typeface="+mn-lt"/>
              </a:rPr>
            </a:br>
            <a:r>
              <a:rPr lang="de-DE" dirty="0">
                <a:solidFill>
                  <a:schemeClr val="tx1"/>
                </a:solidFill>
                <a:latin typeface="+mn-lt"/>
              </a:rPr>
              <a:t>Gewalt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D8FC7CA-7080-4B54-BC68-3AFFE369B6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275945">
            <a:off x="3387030" y="2274063"/>
            <a:ext cx="4729018" cy="2014243"/>
          </a:xfrm>
        </p:spPr>
        <p:txBody>
          <a:bodyPr>
            <a:normAutofit/>
          </a:bodyPr>
          <a:lstStyle/>
          <a:p>
            <a:r>
              <a:rPr lang="de-DE" dirty="0"/>
              <a:t>Gewalt oder keine Gewalt.</a:t>
            </a:r>
          </a:p>
          <a:p>
            <a:r>
              <a:rPr lang="de-DE" dirty="0"/>
              <a:t>„Wo stehst Du?“ </a:t>
            </a:r>
          </a:p>
          <a:p>
            <a:pPr marL="342900" indent="-342900">
              <a:buAutoNum type="arabicPeriod"/>
            </a:pPr>
            <a:r>
              <a:rPr lang="de-DE" sz="2400" dirty="0"/>
              <a:t>6. ein Fußballfan, der gegnerische Fans abfällig beschimpft.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F6AD541-DE04-4236-B55E-6B3D60CDC6E9}"/>
              </a:ext>
            </a:extLst>
          </p:cNvPr>
          <p:cNvSpPr txBox="1">
            <a:spLocks/>
          </p:cNvSpPr>
          <p:nvPr/>
        </p:nvSpPr>
        <p:spPr>
          <a:xfrm rot="19075647">
            <a:off x="498472" y="652546"/>
            <a:ext cx="2290910" cy="892425"/>
          </a:xfrm>
          <a:prstGeom prst="rect">
            <a:avLst/>
          </a:prstGeom>
        </p:spPr>
        <p:txBody>
          <a:bodyPr vert="horz" lIns="228600" tIns="228600" rIns="228600" bIns="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4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solidFill>
                  <a:schemeClr val="tx1"/>
                </a:solidFill>
                <a:latin typeface="+mn-lt"/>
              </a:rPr>
              <a:t>Gewalt</a:t>
            </a:r>
          </a:p>
        </p:txBody>
      </p:sp>
      <p:sp>
        <p:nvSpPr>
          <p:cNvPr id="5" name="Bogen 4">
            <a:extLst>
              <a:ext uri="{FF2B5EF4-FFF2-40B4-BE49-F238E27FC236}">
                <a16:creationId xmlns:a16="http://schemas.microsoft.com/office/drawing/2014/main" id="{AC8496F1-05C4-4660-BF3A-132F2F5BC0BD}"/>
              </a:ext>
            </a:extLst>
          </p:cNvPr>
          <p:cNvSpPr/>
          <p:nvPr/>
        </p:nvSpPr>
        <p:spPr>
          <a:xfrm>
            <a:off x="1976582" y="1542473"/>
            <a:ext cx="6733309" cy="332509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Bogen 7">
            <a:extLst>
              <a:ext uri="{FF2B5EF4-FFF2-40B4-BE49-F238E27FC236}">
                <a16:creationId xmlns:a16="http://schemas.microsoft.com/office/drawing/2014/main" id="{F2081A42-8C77-4E7F-B93B-BD3FAE88B02E}"/>
              </a:ext>
            </a:extLst>
          </p:cNvPr>
          <p:cNvSpPr/>
          <p:nvPr/>
        </p:nvSpPr>
        <p:spPr>
          <a:xfrm rot="667295">
            <a:off x="-937491" y="1173019"/>
            <a:ext cx="10557164" cy="5301672"/>
          </a:xfrm>
          <a:prstGeom prst="arc">
            <a:avLst>
              <a:gd name="adj1" fmla="val 13282104"/>
              <a:gd name="adj2" fmla="val 21405451"/>
            </a:avLst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3049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4D0EBA-6189-4372-87A7-A3B70ECFD8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9350894">
            <a:off x="8238836" y="4131076"/>
            <a:ext cx="2865333" cy="1644451"/>
          </a:xfrm>
        </p:spPr>
        <p:txBody>
          <a:bodyPr>
            <a:normAutofit/>
          </a:bodyPr>
          <a:lstStyle/>
          <a:p>
            <a:r>
              <a:rPr lang="de-DE" dirty="0">
                <a:latin typeface="+mn-lt"/>
              </a:rPr>
              <a:t>Keine </a:t>
            </a:r>
            <a:br>
              <a:rPr lang="de-DE" dirty="0">
                <a:latin typeface="+mn-lt"/>
              </a:rPr>
            </a:br>
            <a:r>
              <a:rPr lang="de-DE" dirty="0">
                <a:solidFill>
                  <a:schemeClr val="tx1"/>
                </a:solidFill>
                <a:latin typeface="+mn-lt"/>
              </a:rPr>
              <a:t>Gewalt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D8FC7CA-7080-4B54-BC68-3AFFE369B6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275945">
            <a:off x="3367875" y="2273293"/>
            <a:ext cx="4729018" cy="2492021"/>
          </a:xfrm>
        </p:spPr>
        <p:txBody>
          <a:bodyPr>
            <a:normAutofit/>
          </a:bodyPr>
          <a:lstStyle/>
          <a:p>
            <a:r>
              <a:rPr lang="de-DE" dirty="0"/>
              <a:t>Gewalt oder keine Gewalt.</a:t>
            </a:r>
          </a:p>
          <a:p>
            <a:r>
              <a:rPr lang="de-DE" dirty="0"/>
              <a:t>„Wo stehst Du?“ </a:t>
            </a:r>
          </a:p>
          <a:p>
            <a:pPr marL="342900" indent="-342900">
              <a:buAutoNum type="arabicPeriod"/>
            </a:pPr>
            <a:r>
              <a:rPr lang="de-DE" sz="2400" dirty="0"/>
              <a:t>7. ein Rettungsschwimmer, der einen Ertrinkenden an den Haaren aus dem Wasser zieht.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F6AD541-DE04-4236-B55E-6B3D60CDC6E9}"/>
              </a:ext>
            </a:extLst>
          </p:cNvPr>
          <p:cNvSpPr txBox="1">
            <a:spLocks/>
          </p:cNvSpPr>
          <p:nvPr/>
        </p:nvSpPr>
        <p:spPr>
          <a:xfrm rot="19075647">
            <a:off x="498472" y="652546"/>
            <a:ext cx="2290910" cy="892425"/>
          </a:xfrm>
          <a:prstGeom prst="rect">
            <a:avLst/>
          </a:prstGeom>
        </p:spPr>
        <p:txBody>
          <a:bodyPr vert="horz" lIns="228600" tIns="228600" rIns="228600" bIns="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4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solidFill>
                  <a:schemeClr val="tx1"/>
                </a:solidFill>
                <a:latin typeface="+mn-lt"/>
              </a:rPr>
              <a:t>Gewalt</a:t>
            </a:r>
          </a:p>
        </p:txBody>
      </p:sp>
      <p:sp>
        <p:nvSpPr>
          <p:cNvPr id="5" name="Bogen 4">
            <a:extLst>
              <a:ext uri="{FF2B5EF4-FFF2-40B4-BE49-F238E27FC236}">
                <a16:creationId xmlns:a16="http://schemas.microsoft.com/office/drawing/2014/main" id="{AC8496F1-05C4-4660-BF3A-132F2F5BC0BD}"/>
              </a:ext>
            </a:extLst>
          </p:cNvPr>
          <p:cNvSpPr/>
          <p:nvPr/>
        </p:nvSpPr>
        <p:spPr>
          <a:xfrm>
            <a:off x="1976582" y="1542473"/>
            <a:ext cx="6733309" cy="332509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Bogen 7">
            <a:extLst>
              <a:ext uri="{FF2B5EF4-FFF2-40B4-BE49-F238E27FC236}">
                <a16:creationId xmlns:a16="http://schemas.microsoft.com/office/drawing/2014/main" id="{F2081A42-8C77-4E7F-B93B-BD3FAE88B02E}"/>
              </a:ext>
            </a:extLst>
          </p:cNvPr>
          <p:cNvSpPr/>
          <p:nvPr/>
        </p:nvSpPr>
        <p:spPr>
          <a:xfrm rot="667295">
            <a:off x="-937491" y="1173019"/>
            <a:ext cx="10557164" cy="5301672"/>
          </a:xfrm>
          <a:prstGeom prst="arc">
            <a:avLst>
              <a:gd name="adj1" fmla="val 13282104"/>
              <a:gd name="adj2" fmla="val 21405451"/>
            </a:avLst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4920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4D0EBA-6189-4372-87A7-A3B70ECFD8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9350894">
            <a:off x="8238836" y="4131076"/>
            <a:ext cx="2865333" cy="1644451"/>
          </a:xfrm>
        </p:spPr>
        <p:txBody>
          <a:bodyPr>
            <a:normAutofit/>
          </a:bodyPr>
          <a:lstStyle/>
          <a:p>
            <a:r>
              <a:rPr lang="de-DE" dirty="0">
                <a:latin typeface="+mn-lt"/>
              </a:rPr>
              <a:t>Keine </a:t>
            </a:r>
            <a:br>
              <a:rPr lang="de-DE" dirty="0">
                <a:latin typeface="+mn-lt"/>
              </a:rPr>
            </a:br>
            <a:r>
              <a:rPr lang="de-DE" dirty="0">
                <a:solidFill>
                  <a:schemeClr val="tx1"/>
                </a:solidFill>
                <a:latin typeface="+mn-lt"/>
              </a:rPr>
              <a:t>Gewalt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D8FC7CA-7080-4B54-BC68-3AFFE369B6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275945">
            <a:off x="3367875" y="2273293"/>
            <a:ext cx="4729018" cy="2492021"/>
          </a:xfrm>
        </p:spPr>
        <p:txBody>
          <a:bodyPr>
            <a:normAutofit/>
          </a:bodyPr>
          <a:lstStyle/>
          <a:p>
            <a:r>
              <a:rPr lang="de-DE" dirty="0"/>
              <a:t>Gewalt oder keine Gewalt.</a:t>
            </a:r>
          </a:p>
          <a:p>
            <a:r>
              <a:rPr lang="de-DE" dirty="0"/>
              <a:t>„Wo stehst Du?“ </a:t>
            </a:r>
          </a:p>
          <a:p>
            <a:pPr marL="342900" indent="-342900">
              <a:buAutoNum type="arabicPeriod"/>
            </a:pPr>
            <a:r>
              <a:rPr lang="de-DE" sz="2400" dirty="0"/>
              <a:t>8. eine Zuschauerin, die klatscht, wenn jemand Ausländer beschimpft.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F6AD541-DE04-4236-B55E-6B3D60CDC6E9}"/>
              </a:ext>
            </a:extLst>
          </p:cNvPr>
          <p:cNvSpPr txBox="1">
            <a:spLocks/>
          </p:cNvSpPr>
          <p:nvPr/>
        </p:nvSpPr>
        <p:spPr>
          <a:xfrm rot="19075647">
            <a:off x="498472" y="652546"/>
            <a:ext cx="2290910" cy="892425"/>
          </a:xfrm>
          <a:prstGeom prst="rect">
            <a:avLst/>
          </a:prstGeom>
        </p:spPr>
        <p:txBody>
          <a:bodyPr vert="horz" lIns="228600" tIns="228600" rIns="228600" bIns="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4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solidFill>
                  <a:schemeClr val="tx1"/>
                </a:solidFill>
                <a:latin typeface="+mn-lt"/>
              </a:rPr>
              <a:t>Gewalt</a:t>
            </a:r>
          </a:p>
        </p:txBody>
      </p:sp>
      <p:sp>
        <p:nvSpPr>
          <p:cNvPr id="5" name="Bogen 4">
            <a:extLst>
              <a:ext uri="{FF2B5EF4-FFF2-40B4-BE49-F238E27FC236}">
                <a16:creationId xmlns:a16="http://schemas.microsoft.com/office/drawing/2014/main" id="{AC8496F1-05C4-4660-BF3A-132F2F5BC0BD}"/>
              </a:ext>
            </a:extLst>
          </p:cNvPr>
          <p:cNvSpPr/>
          <p:nvPr/>
        </p:nvSpPr>
        <p:spPr>
          <a:xfrm>
            <a:off x="1976582" y="1542473"/>
            <a:ext cx="6733309" cy="332509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Bogen 7">
            <a:extLst>
              <a:ext uri="{FF2B5EF4-FFF2-40B4-BE49-F238E27FC236}">
                <a16:creationId xmlns:a16="http://schemas.microsoft.com/office/drawing/2014/main" id="{F2081A42-8C77-4E7F-B93B-BD3FAE88B02E}"/>
              </a:ext>
            </a:extLst>
          </p:cNvPr>
          <p:cNvSpPr/>
          <p:nvPr/>
        </p:nvSpPr>
        <p:spPr>
          <a:xfrm rot="667295">
            <a:off x="-937491" y="1173019"/>
            <a:ext cx="10557164" cy="5301672"/>
          </a:xfrm>
          <a:prstGeom prst="arc">
            <a:avLst>
              <a:gd name="adj1" fmla="val 13282104"/>
              <a:gd name="adj2" fmla="val 21405451"/>
            </a:avLst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52319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3960F"/>
      </a:accent1>
      <a:accent2>
        <a:srgbClr val="E04116"/>
      </a:accent2>
      <a:accent3>
        <a:srgbClr val="9D4DE7"/>
      </a:accent3>
      <a:accent4>
        <a:srgbClr val="449EF3"/>
      </a:accent4>
      <a:accent5>
        <a:srgbClr val="39C6BE"/>
      </a:accent5>
      <a:accent6>
        <a:srgbClr val="88C933"/>
      </a:accent6>
      <a:hlink>
        <a:srgbClr val="EBB41F"/>
      </a:hlink>
      <a:folHlink>
        <a:srgbClr val="E1D676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0</TotalTime>
  <Words>230</Words>
  <Application>Microsoft Office PowerPoint</Application>
  <PresentationFormat>Breitbild</PresentationFormat>
  <Paragraphs>48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Calibri Light</vt:lpstr>
      <vt:lpstr>Rockwell</vt:lpstr>
      <vt:lpstr>Wingdings</vt:lpstr>
      <vt:lpstr>Atlas</vt:lpstr>
      <vt:lpstr>Keine  Gewalt</vt:lpstr>
      <vt:lpstr>Keine  Gewalt</vt:lpstr>
      <vt:lpstr>Keine  Gewalt</vt:lpstr>
      <vt:lpstr>Keine  Gewalt</vt:lpstr>
      <vt:lpstr>Keine  Gewalt</vt:lpstr>
      <vt:lpstr>Keine  Gewalt</vt:lpstr>
      <vt:lpstr>Keine  Gewalt</vt:lpstr>
      <vt:lpstr>Keine  Gewalt</vt:lpstr>
      <vt:lpstr>Keine  Gewalt</vt:lpstr>
      <vt:lpstr>Finde Deinen Standpunkt. Und höre dem anderen zu. Diskutiert eure unterschiedlichen Ansichten.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Keine  Gewalt</dc:title>
  <dc:creator>Peterson, Torge</dc:creator>
  <cp:lastModifiedBy>Peterson, Torge</cp:lastModifiedBy>
  <cp:revision>3</cp:revision>
  <dcterms:created xsi:type="dcterms:W3CDTF">2020-09-16T16:17:44Z</dcterms:created>
  <dcterms:modified xsi:type="dcterms:W3CDTF">2020-09-16T16:44:34Z</dcterms:modified>
</cp:coreProperties>
</file>